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Default Extension="MPG" ContentType="video/mpeg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82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</p:sldIdLst>
  <p:sldSz cx="9144000" cy="6858000" type="screen4x3"/>
  <p:notesSz cx="6858000" cy="9144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276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5" d="100"/>
          <a:sy n="65" d="100"/>
        </p:scale>
        <p:origin x="-1452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6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37E6E76-A86C-40AB-B1C3-F26EA6F7D829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noProof="0" smtClean="0"/>
              <a:t>Clique para editar os estilos do texto mestre</a:t>
            </a:r>
          </a:p>
          <a:p>
            <a:pPr lvl="1"/>
            <a:r>
              <a:rPr lang="pt-BR" noProof="0" smtClean="0"/>
              <a:t>Segundo nível</a:t>
            </a:r>
          </a:p>
          <a:p>
            <a:pPr lvl="2"/>
            <a:r>
              <a:rPr lang="pt-BR" noProof="0" smtClean="0"/>
              <a:t>Terceiro nível</a:t>
            </a:r>
          </a:p>
          <a:p>
            <a:pPr lvl="3"/>
            <a:r>
              <a:rPr lang="pt-BR" noProof="0" smtClean="0"/>
              <a:t>Quarto nível</a:t>
            </a:r>
          </a:p>
          <a:p>
            <a:pPr lvl="4"/>
            <a:r>
              <a:rPr lang="pt-BR" noProof="0" smtClean="0"/>
              <a:t>Quinto nível</a:t>
            </a:r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B65ED95-A929-4B9E-9B0B-70A7750C2368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13943175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Espaço Reservado para Anotaçõ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pt-BR" dirty="0" smtClean="0"/>
          </a:p>
        </p:txBody>
      </p:sp>
      <p:sp>
        <p:nvSpPr>
          <p:cNvPr id="6148" name="Espaço Reservado para Número de Slide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EF1DA38-3C3A-4308-A600-7E4531B0F2FE}" type="slidenum">
              <a:rPr lang="pt-BR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pt-BR" dirty="0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Espaço Reservado para Anotaçõ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pt-BR" dirty="0" smtClean="0"/>
          </a:p>
        </p:txBody>
      </p:sp>
      <p:sp>
        <p:nvSpPr>
          <p:cNvPr id="7172" name="Espaço Reservado para Número de Slide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09C20DD-56EF-4B6D-A2F6-9E2BE19903A8}" type="slidenum">
              <a:rPr lang="pt-BR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pt-BR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DDE614-9520-4B7B-B2A8-DDA2B22FA609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2CB218-C3F6-4535-A675-FB3710AC7EB1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1692199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536EC7-4639-49F8-8B64-AB6A40DD14C0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F36060-D055-4FA7-A0A3-5738BB5A02C1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4005694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30337B-72EE-4985-9783-F26A0EC0DDB7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020BCF-58C0-435C-AF4F-0C4386D61193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3321235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6D879F-3261-4C92-B111-377086A6BD11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461E07-9DE3-4A59-8A51-6DA15C18A46C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3165482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311E84-7FBD-4516-9069-24E70F432ACC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0DC414-1D2E-4112-9471-594360CED36E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2498221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03314C-B1E5-43CF-B85F-9415A36390C8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97CFA6-5E2B-4AAD-A2AD-068CE6FB9E0F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10132802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2FF7AE-543E-4825-B3C4-2E4F4E59768F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AB4E03-CB9B-4623-9D56-4325CF8BB433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3604830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78560E-CA0D-49A2-A134-C70ED41C7967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7D6A42-A3B6-4209-8CE3-F5269DE02EF5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22308667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F61A86-684E-4F36-BD57-E2AD254D9E56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5079B1-84E5-43BE-AAE2-A0D9749219A5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22135987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568875-CAF7-4BAE-A160-94A1DF4A3CF2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3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4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07621D-3DE9-426A-B742-8FBB1C2FF3B1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40432430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0131C1-632D-40F3-ACFF-DBAADF36E780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BA051D-4C0B-4DAF-BC6C-930299F00690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2287765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85DEF6-4C2F-40D4-8F22-C9569B434524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9C0E81-3818-4115-9F2C-2C72888A317D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21208218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AE53F1-E369-434A-BE10-E7511A7A36E6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9679DD-8DD2-4AC3-9223-C37763074697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33724030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4B984C-EDA1-4026-B1EF-6BC84C6F3C5E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649C16-2016-425F-A4D6-3B6DA3F82A56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31381177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B12503-1D26-4085-AB32-8363E2F691D3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4DF06F-29F7-4F0F-A9FE-6CFDF64ABE31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1906362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F6FB95-03D4-4A8D-915B-9DB4BD6ECCCC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3D1A33-D7BB-45C1-B073-D338BF6F4AA9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1114874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EC1168-A199-4FB8-914E-1EDF5B17E77E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9CF93D-F3B5-4509-956D-8A9A09234FC1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3795218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4F085-3004-4C76-B304-EB6B5E8A86AF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625736-385B-4B8A-8F51-9A99154DD00A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4039775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84FB48-4443-44CB-86C9-EC1FE1BFD36B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963504-0A90-4E5B-9EDE-1431579158AA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1097748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DDB8E5-10E9-4E06-96FD-3287EE5F6E70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3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4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968287-86EB-4667-9DC1-0DA91AF170D9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656449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7C5694-22F9-4A4A-8EBB-A9038FAAB680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1C4195-54A5-4DEE-80DE-CFAA39E28837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460285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45A8E7-5B1A-494D-9DCB-97C0E15E6079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382FFF-40AA-4E3C-A433-2029F75E495B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2962915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título mestre</a:t>
            </a:r>
          </a:p>
        </p:txBody>
      </p:sp>
      <p:sp>
        <p:nvSpPr>
          <p:cNvPr id="1027" name="Espaço Reservado para Texto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558C60E-BBD4-48DA-B95F-568A256E554F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4FC2C540-5E72-445B-97E1-84ABA3A47CF0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  <p:pic>
        <p:nvPicPr>
          <p:cNvPr id="1031" name="Imagem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0"/>
            <a:ext cx="91344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Espaço Reservado para Título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título mestre</a:t>
            </a:r>
          </a:p>
        </p:txBody>
      </p:sp>
      <p:sp>
        <p:nvSpPr>
          <p:cNvPr id="2051" name="Espaço Reservado para Texto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485C6D6-9AB5-434D-827C-248055E993B2}" type="datetimeFigureOut">
              <a:rPr lang="pt-BR"/>
              <a:pPr>
                <a:defRPr/>
              </a:pPr>
              <a:t>26/04/2012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4C55C7FA-9829-4772-9F43-5CDF6EACBA60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1.MPG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P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CaixaDeTexto 6"/>
          <p:cNvSpPr txBox="1">
            <a:spLocks noChangeArrowheads="1"/>
          </p:cNvSpPr>
          <p:nvPr/>
        </p:nvSpPr>
        <p:spPr bwMode="auto">
          <a:xfrm>
            <a:off x="0" y="4391233"/>
            <a:ext cx="9144000" cy="2062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pt-BR" sz="3600" b="1" dirty="0" smtClean="0">
                <a:solidFill>
                  <a:srgbClr val="102766"/>
                </a:solidFill>
                <a:latin typeface="Calibri" pitchFamily="34" charset="0"/>
              </a:rPr>
              <a:t>Matemática e suas Tecnologias </a:t>
            </a:r>
            <a:r>
              <a:rPr lang="pt-BR" sz="3600" b="1" dirty="0">
                <a:solidFill>
                  <a:srgbClr val="102766"/>
                </a:solidFill>
                <a:latin typeface="Calibri" pitchFamily="34" charset="0"/>
              </a:rPr>
              <a:t>- </a:t>
            </a:r>
            <a:r>
              <a:rPr lang="pt-BR" sz="3600" b="1" dirty="0" smtClean="0">
                <a:solidFill>
                  <a:srgbClr val="102766"/>
                </a:solidFill>
                <a:latin typeface="Calibri" pitchFamily="34" charset="0"/>
              </a:rPr>
              <a:t>Matemática</a:t>
            </a:r>
            <a:endParaRPr lang="pt-BR" sz="3600" b="1" dirty="0">
              <a:solidFill>
                <a:srgbClr val="102766"/>
              </a:solidFill>
              <a:latin typeface="Calibri" pitchFamily="34" charset="0"/>
            </a:endParaRPr>
          </a:p>
          <a:p>
            <a:pPr algn="ctr" eaLnBrk="1" hangingPunct="1"/>
            <a:r>
              <a:rPr lang="pt-BR" sz="2000" dirty="0">
                <a:solidFill>
                  <a:srgbClr val="102766"/>
                </a:solidFill>
                <a:latin typeface="Calibri" pitchFamily="34" charset="0"/>
              </a:rPr>
              <a:t>Ensino Médio, </a:t>
            </a:r>
            <a:r>
              <a:rPr lang="pt-BR" sz="2000" dirty="0" smtClean="0">
                <a:solidFill>
                  <a:srgbClr val="102766"/>
                </a:solidFill>
                <a:latin typeface="Calibri" pitchFamily="34" charset="0"/>
              </a:rPr>
              <a:t>1ª Série</a:t>
            </a:r>
            <a:endParaRPr lang="pt-BR" sz="2000" dirty="0">
              <a:solidFill>
                <a:srgbClr val="102766"/>
              </a:solidFill>
              <a:latin typeface="Calibri" pitchFamily="34" charset="0"/>
            </a:endParaRPr>
          </a:p>
          <a:p>
            <a:pPr algn="ctr" eaLnBrk="1" hangingPunct="1"/>
            <a:r>
              <a:rPr lang="pt-BR" sz="3600" b="1" dirty="0" smtClean="0">
                <a:solidFill>
                  <a:srgbClr val="102766"/>
                </a:solidFill>
                <a:latin typeface="Calibri" pitchFamily="34" charset="0"/>
              </a:rPr>
              <a:t>Conjuntos dos números reais: operações, propriedades, aplicações e reta numérica</a:t>
            </a:r>
            <a:endParaRPr lang="pt-BR" sz="3600" b="1" dirty="0">
              <a:solidFill>
                <a:srgbClr val="102766"/>
              </a:solidFill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908720"/>
            <a:ext cx="8229600" cy="5949280"/>
          </a:xfrm>
        </p:spPr>
        <p:txBody>
          <a:bodyPr/>
          <a:lstStyle/>
          <a:p>
            <a:pPr marL="0" indent="0" algn="ctr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Promover o desenvolvimento do pensamento multiplicativo</a:t>
            </a:r>
          </a:p>
          <a:p>
            <a:pPr marL="0" indent="0" algn="just">
              <a:buNone/>
            </a:pPr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São, naturalmente, os mesmos princípios usados para o desenvolvimento do pensamento aditivo.</a:t>
            </a:r>
          </a:p>
          <a:p>
            <a:pPr algn="just"/>
            <a:r>
              <a:rPr lang="pt-BR" sz="2400" dirty="0" smtClean="0">
                <a:latin typeface="+mj-lt"/>
                <a:cs typeface="Times New Roman" pitchFamily="18" charset="0"/>
              </a:rPr>
              <a:t> O desenvolvimento do pensamento multiplicativo depende da coordenação entre os esquemas de ação que dão origem ao pensamento multiplicativo.</a:t>
            </a:r>
          </a:p>
          <a:p>
            <a:pPr algn="just"/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O pensamento multiplicativo precisa ser coordenado com o uso de sinais usados para indicar multiplicação e divisão e outras representações matemáticas convencionais ligadas ao pensamento multiplicativo.   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4828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908720"/>
            <a:ext cx="8229600" cy="5949280"/>
          </a:xfrm>
        </p:spPr>
        <p:txBody>
          <a:bodyPr/>
          <a:lstStyle/>
          <a:p>
            <a:pPr marL="0" indent="0" algn="ctr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Usando a lógica numérica para compreender o mundo: a compreensão das quantidades extensivas e intensivas</a:t>
            </a:r>
          </a:p>
          <a:p>
            <a:pPr marL="0" indent="0" algn="just">
              <a:buNone/>
            </a:pPr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O  que são quantidades extensivas e intensivas? A maioria dos números que usamos em nossa vida cotidiana e na sala de aula refere-se a uma quantidade. Quando dizemos “três botões, três tijolos, três metros ou três quilos”, por exemplo, estamos nos referindo a quantidades extensivas. Uma forma simples de pensarmos em quantidades extensivas é pensar no número três.</a:t>
            </a:r>
          </a:p>
          <a:p>
            <a:pPr marL="0" indent="0" algn="just">
              <a:buNone/>
            </a:pPr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Quando comparamos diferentes quantidades entre si, vemos que existem diferentes tipos de quantidades. Uma das formas de classificar as quantidades em diferentes tipos é baseada na diferença entre quantidades contínuas e descontinuas. </a:t>
            </a:r>
          </a:p>
          <a:p>
            <a:pPr marL="0" indent="0" algn="just">
              <a:buNone/>
            </a:pPr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   </a:t>
            </a:r>
          </a:p>
          <a:p>
            <a:pPr marL="0" indent="0">
              <a:buNone/>
            </a:pPr>
            <a:r>
              <a:rPr lang="pt-BR" sz="2400" dirty="0" smtClean="0">
                <a:latin typeface="+mj-lt"/>
                <a:cs typeface="Times New Roman" pitchFamily="18" charset="0"/>
              </a:rPr>
              <a:t> 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5304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908720"/>
            <a:ext cx="8229600" cy="5949280"/>
          </a:xfrm>
        </p:spPr>
        <p:txBody>
          <a:bodyPr/>
          <a:lstStyle/>
          <a:p>
            <a:pPr marL="0" indent="0" algn="just">
              <a:buNone/>
            </a:pPr>
            <a:r>
              <a:rPr lang="pt-BR" sz="2400" dirty="0" smtClean="0">
                <a:latin typeface="+mj-lt"/>
                <a:cs typeface="Times New Roman" pitchFamily="18" charset="0"/>
              </a:rPr>
              <a:t>Quando a medida de uma quantidade baseia-se na comparação de duas quantidades da mesma natureza e na lógica parte-todo, dizemos que a medida se refere a uma quantidade extensiva.</a:t>
            </a:r>
          </a:p>
          <a:p>
            <a:pPr marL="0" indent="0" algn="just">
              <a:buNone/>
            </a:pPr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Existe um outro tipo de quantidade que medido através da comparação de duas quantidades diferentes. Por exemplo, quando queremos saber se uma limonada esta forte ou fraca, estamos nos referindo à concentração do suco de limão. A medida da concentração de um copo de limonada envolve uma comparação entre a quantidade de suco de limão (uma quantidade) e a quantidade de água (a segunda quantidade) que utilizamos. As medidas baseadas na relação entre duas quantidades diferentes são medidas de quantidades intensivas.</a:t>
            </a:r>
          </a:p>
          <a:p>
            <a:pPr marL="0" indent="0" algn="just">
              <a:buNone/>
            </a:pPr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A lógica das quantidades intensivas é diferente da lógica das quantidades extensivas porque não esta baseada na relação parte-todo, mas na relação entre duas quantidades diferentes. 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807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908720"/>
            <a:ext cx="8229600" cy="5949280"/>
          </a:xfrm>
        </p:spPr>
        <p:txBody>
          <a:bodyPr/>
          <a:lstStyle/>
          <a:p>
            <a:pPr marL="0" indent="0" algn="ctr">
              <a:buNone/>
            </a:pPr>
            <a:endParaRPr lang="pt-BR" sz="9600" dirty="0" smtClean="0">
              <a:latin typeface="+mj-lt"/>
              <a:cs typeface="Times New Roman" pitchFamily="18" charset="0"/>
            </a:endParaRPr>
          </a:p>
          <a:p>
            <a:pPr marL="0" indent="0" algn="ctr">
              <a:buNone/>
            </a:pPr>
            <a:r>
              <a:rPr lang="pt-BR" sz="9600" dirty="0" smtClean="0">
                <a:latin typeface="+mj-lt"/>
                <a:cs typeface="Times New Roman" pitchFamily="18" charset="0"/>
              </a:rPr>
              <a:t>Propriedades</a:t>
            </a:r>
            <a:endParaRPr lang="pt-BR" sz="9600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8181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836712"/>
            <a:ext cx="8229600" cy="6021288"/>
          </a:xfrm>
        </p:spPr>
        <p:txBody>
          <a:bodyPr/>
          <a:lstStyle/>
          <a:p>
            <a:pPr marL="0" indent="0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Fechamento:</a:t>
            </a:r>
            <a:r>
              <a:rPr lang="pt-BR" dirty="0" smtClean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É uma propriedade que efetua dois números do mesmo conjunto tendo como resultado um número do mesmo tipo.</a:t>
            </a:r>
          </a:p>
          <a:p>
            <a:pPr marL="0" indent="0">
              <a:buNone/>
            </a:pPr>
            <a:r>
              <a:rPr lang="pt-BR" u="sng" dirty="0">
                <a:latin typeface="+mj-lt"/>
                <a:cs typeface="Times New Roman" pitchFamily="18" charset="0"/>
              </a:rPr>
              <a:t>C</a:t>
            </a:r>
            <a:r>
              <a:rPr lang="pt-BR" u="sng" dirty="0" smtClean="0">
                <a:latin typeface="+mj-lt"/>
                <a:cs typeface="Times New Roman" pitchFamily="18" charset="0"/>
              </a:rPr>
              <a:t>ancelamento:</a:t>
            </a:r>
            <a:r>
              <a:rPr lang="pt-BR" sz="2400" dirty="0" smtClean="0">
                <a:latin typeface="+mj-lt"/>
                <a:cs typeface="Times New Roman" pitchFamily="18" charset="0"/>
              </a:rPr>
              <a:t> Prioriza o olhar às operações em pares, independente dos tipos de números.</a:t>
            </a:r>
          </a:p>
          <a:p>
            <a:pPr marL="0" indent="0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Associativa:</a:t>
            </a:r>
            <a:r>
              <a:rPr lang="pt-BR" sz="2400" dirty="0" smtClean="0">
                <a:latin typeface="+mj-lt"/>
                <a:cs typeface="Times New Roman" pitchFamily="18" charset="0"/>
              </a:rPr>
              <a:t> Revela-se na descrição condicional de todos </a:t>
            </a:r>
            <a:r>
              <a:rPr lang="pt-BR" sz="2400" dirty="0">
                <a:latin typeface="+mj-lt"/>
                <a:cs typeface="Times New Roman" pitchFamily="18" charset="0"/>
              </a:rPr>
              <a:t>a</a:t>
            </a:r>
            <a:r>
              <a:rPr lang="pt-BR" sz="2400" dirty="0" smtClean="0">
                <a:latin typeface="+mj-lt"/>
                <a:cs typeface="Times New Roman" pitchFamily="18" charset="0"/>
              </a:rPr>
              <a:t>s operações sendo binárias, efetuam-se dois números de cada vez.</a:t>
            </a:r>
          </a:p>
          <a:p>
            <a:pPr marL="0" indent="0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Comutativa: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Ocorrem apenas na adição e na multiplicação.</a:t>
            </a:r>
          </a:p>
          <a:p>
            <a:pPr marL="0" indent="0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Distributiva:</a:t>
            </a:r>
            <a:r>
              <a:rPr lang="pt-BR" sz="2400" dirty="0" smtClean="0">
                <a:latin typeface="+mj-lt"/>
                <a:cs typeface="Times New Roman" pitchFamily="18" charset="0"/>
              </a:rPr>
              <a:t> Da multiplicação ou divisão em relação à adição ou subtração.</a:t>
            </a:r>
          </a:p>
          <a:p>
            <a:pPr marL="0" indent="0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Elementos neutros:</a:t>
            </a:r>
            <a:r>
              <a:rPr lang="pt-BR" sz="2400" dirty="0" smtClean="0">
                <a:latin typeface="+mj-lt"/>
                <a:cs typeface="Times New Roman" pitchFamily="18" charset="0"/>
              </a:rPr>
              <a:t> Aplicando-se a propriedade do cancelamento na base aditiva obtém-se o Zero e na base multiplicativa obtém-se a unidade (1).  </a:t>
            </a:r>
            <a:endParaRPr lang="pt-BR" u="sng" dirty="0" smtClean="0">
              <a:latin typeface="+mj-lt"/>
              <a:cs typeface="Times New Roman" pitchFamily="18" charset="0"/>
            </a:endParaRPr>
          </a:p>
          <a:p>
            <a:pPr marL="0" indent="0">
              <a:buNone/>
            </a:pPr>
            <a:r>
              <a:rPr lang="pt-BR" sz="2400" dirty="0" smtClean="0">
                <a:latin typeface="+mj-lt"/>
                <a:cs typeface="Times New Roman" pitchFamily="18" charset="0"/>
              </a:rPr>
              <a:t>   </a:t>
            </a:r>
            <a:r>
              <a:rPr lang="pt-BR" dirty="0" smtClean="0">
                <a:latin typeface="+mj-lt"/>
                <a:cs typeface="Times New Roman" pitchFamily="18" charset="0"/>
              </a:rPr>
              <a:t> </a:t>
            </a:r>
            <a:endParaRPr lang="pt-BR" u="sng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3146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700808"/>
            <a:ext cx="8229600" cy="4536504"/>
          </a:xfrm>
        </p:spPr>
        <p:txBody>
          <a:bodyPr/>
          <a:lstStyle/>
          <a:p>
            <a:pPr marL="0" indent="0" algn="ctr">
              <a:buNone/>
            </a:pPr>
            <a:r>
              <a:rPr lang="pt-BR" sz="9600" dirty="0" smtClean="0">
                <a:latin typeface="Times New Roman" pitchFamily="18" charset="0"/>
                <a:cs typeface="Times New Roman" pitchFamily="18" charset="0"/>
              </a:rPr>
              <a:t>RETA</a:t>
            </a:r>
          </a:p>
          <a:p>
            <a:pPr marL="0" indent="0" algn="ctr">
              <a:buNone/>
            </a:pPr>
            <a:r>
              <a:rPr lang="pt-BR" sz="96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pt-BR" sz="9600" dirty="0" smtClean="0">
                <a:latin typeface="Times New Roman" pitchFamily="18" charset="0"/>
                <a:cs typeface="Times New Roman" pitchFamily="18" charset="0"/>
              </a:rPr>
              <a:t>UMÉRICA</a:t>
            </a:r>
          </a:p>
          <a:p>
            <a:pPr marL="0" indent="0">
              <a:buNone/>
            </a:pPr>
            <a:endParaRPr lang="pt-BR" sz="9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3590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936104"/>
            <a:ext cx="8229600" cy="5949280"/>
          </a:xfrm>
        </p:spPr>
        <p:txBody>
          <a:bodyPr/>
          <a:lstStyle/>
          <a:p>
            <a:pPr marL="0" indent="0" algn="ctr">
              <a:buNone/>
            </a:pPr>
            <a:r>
              <a:rPr lang="pt-BR" dirty="0" smtClean="0">
                <a:latin typeface="+mj-lt"/>
              </a:rPr>
              <a:t> 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Investigando uma forma alternativa de trabalhar com os estudantes para leva-los a solucionar operações com números</a:t>
            </a:r>
          </a:p>
          <a:p>
            <a:pPr marL="0" indent="0">
              <a:buNone/>
            </a:pPr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Duas propostas foram desenvolvidas para na apresentação:</a:t>
            </a:r>
          </a:p>
          <a:p>
            <a:r>
              <a:rPr lang="pt-BR" sz="2400" dirty="0" smtClean="0">
                <a:latin typeface="+mj-lt"/>
                <a:cs typeface="Times New Roman" pitchFamily="18" charset="0"/>
              </a:rPr>
              <a:t>O uso de uma fita de contas coloridas e a reta numérica.</a:t>
            </a:r>
          </a:p>
          <a:p>
            <a:pPr marL="0" indent="0">
              <a:buNone/>
            </a:pPr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As contas coloridas são utilizadas para reforçar o uso do sistema decimal de modo consciente os estudantes dispõem de uma longa fita enfiando em cem contas.</a:t>
            </a:r>
          </a:p>
          <a:p>
            <a:pPr marL="0" indent="0">
              <a:buNone/>
            </a:pPr>
            <a:r>
              <a:rPr lang="pt-BR" sz="2400" dirty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A reta numérica é introduzida como uma representação gráfica do mesma ideia. Os estudantes utilizam ambos os instrumentos livremente para resolver operações, os quais aparecem no contexto de resolução de problemas.</a:t>
            </a:r>
            <a:endParaRPr lang="pt-BR" dirty="0">
              <a:latin typeface="+mj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3575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2348880"/>
            <a:ext cx="8229600" cy="2448272"/>
          </a:xfrm>
        </p:spPr>
        <p:txBody>
          <a:bodyPr/>
          <a:lstStyle/>
          <a:p>
            <a:pPr marL="0" indent="0" algn="ctr">
              <a:buNone/>
            </a:pPr>
            <a:r>
              <a:rPr lang="pt-BR" sz="9600" dirty="0" smtClean="0">
                <a:latin typeface="+mj-lt"/>
                <a:cs typeface="Times New Roman" pitchFamily="18" charset="0"/>
              </a:rPr>
              <a:t>Anexos</a:t>
            </a:r>
            <a:endParaRPr lang="pt-BR" sz="9600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21125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917848"/>
            <a:ext cx="8229600" cy="1143000"/>
          </a:xfrm>
        </p:spPr>
        <p:txBody>
          <a:bodyPr/>
          <a:lstStyle/>
          <a:p>
            <a:r>
              <a:rPr lang="pt-BR" dirty="0" smtClean="0">
                <a:cs typeface="Times New Roman" pitchFamily="18" charset="0"/>
              </a:rPr>
              <a:t>Vídeo explicativo</a:t>
            </a:r>
            <a:endParaRPr lang="pt-BR" dirty="0">
              <a:cs typeface="Times New Roman" pitchFamily="18" charset="0"/>
            </a:endParaRPr>
          </a:p>
        </p:txBody>
      </p:sp>
      <p:pic>
        <p:nvPicPr>
          <p:cNvPr id="6" name="MOV00043.MPG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331640" y="1916832"/>
            <a:ext cx="6465888" cy="4525963"/>
          </a:xfrm>
        </p:spPr>
      </p:pic>
    </p:spTree>
    <p:extLst>
      <p:ext uri="{BB962C8B-B14F-4D97-AF65-F5344CB8AC3E}">
        <p14:creationId xmlns="" xmlns:p14="http://schemas.microsoft.com/office/powerpoint/2010/main" val="4134460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484784"/>
            <a:ext cx="5184576" cy="3888432"/>
          </a:xfrm>
        </p:spPr>
      </p:pic>
      <p:sp>
        <p:nvSpPr>
          <p:cNvPr id="5" name="CaixaDeTexto 4"/>
          <p:cNvSpPr txBox="1"/>
          <p:nvPr/>
        </p:nvSpPr>
        <p:spPr>
          <a:xfrm>
            <a:off x="755576" y="5661248"/>
            <a:ext cx="7128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latin typeface="+mj-lt"/>
                <a:cs typeface="Times New Roman" pitchFamily="18" charset="0"/>
              </a:rPr>
              <a:t>Baú numérico é um verdadeiro pacote de conjuntos infinitos que torna palpável os conjuntos numéricos, R. 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 rot="16200000">
            <a:off x="5439611" y="3713517"/>
            <a:ext cx="29754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Imagem extraída do vídeo explicativo do slide 18.</a:t>
            </a:r>
            <a:endParaRPr lang="pt-BR" sz="1000" dirty="0"/>
          </a:p>
        </p:txBody>
      </p:sp>
    </p:spTree>
    <p:extLst>
      <p:ext uri="{BB962C8B-B14F-4D97-AF65-F5344CB8AC3E}">
        <p14:creationId xmlns="" xmlns:p14="http://schemas.microsoft.com/office/powerpoint/2010/main" val="172322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CaixaDeTexto 3"/>
          <p:cNvSpPr txBox="1">
            <a:spLocks noChangeArrowheads="1"/>
          </p:cNvSpPr>
          <p:nvPr/>
        </p:nvSpPr>
        <p:spPr bwMode="auto">
          <a:xfrm>
            <a:off x="171450" y="26988"/>
            <a:ext cx="591271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pt-BR" b="1" dirty="0">
                <a:solidFill>
                  <a:schemeClr val="bg1"/>
                </a:solidFill>
                <a:latin typeface="Calibri" pitchFamily="34" charset="0"/>
              </a:rPr>
              <a:t>COMPONENTE CURRICULAR Matemática, Série 1º</a:t>
            </a:r>
          </a:p>
          <a:p>
            <a:pPr eaLnBrk="1" hangingPunct="1"/>
            <a:r>
              <a:rPr lang="pt-BR" dirty="0">
                <a:solidFill>
                  <a:schemeClr val="bg1"/>
                </a:solidFill>
                <a:latin typeface="Calibri" pitchFamily="34" charset="0"/>
              </a:rPr>
              <a:t>Tópico </a:t>
            </a:r>
            <a:r>
              <a:rPr lang="pt-BR" u="sng" dirty="0">
                <a:solidFill>
                  <a:schemeClr val="bg1"/>
                </a:solidFill>
              </a:rPr>
              <a:t>Conjuntos dos </a:t>
            </a:r>
            <a:r>
              <a:rPr lang="pt-BR" u="sng" dirty="0" smtClean="0">
                <a:solidFill>
                  <a:schemeClr val="bg1"/>
                </a:solidFill>
              </a:rPr>
              <a:t>números reais: operações, propriedades, aplicações e reta numérica</a:t>
            </a:r>
            <a:endParaRPr lang="pt-BR" u="sng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251520" y="1412776"/>
            <a:ext cx="86409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+mj-lt"/>
                <a:cs typeface="Times New Roman" pitchFamily="18" charset="0"/>
              </a:rPr>
              <a:t>MATERIAL DE APOIO </a:t>
            </a:r>
          </a:p>
          <a:p>
            <a:pPr algn="ctr"/>
            <a:endParaRPr lang="pt-BR" dirty="0">
              <a:latin typeface="+mj-lt"/>
              <a:cs typeface="Times New Roman" pitchFamily="18" charset="0"/>
            </a:endParaRPr>
          </a:p>
          <a:p>
            <a:pPr algn="ctr"/>
            <a:r>
              <a:rPr lang="pt-BR" sz="9600" dirty="0" smtClean="0">
                <a:latin typeface="+mj-lt"/>
                <a:cs typeface="Times New Roman" pitchFamily="18" charset="0"/>
              </a:rPr>
              <a:t>O BAÚ NUMÉRICO</a:t>
            </a:r>
          </a:p>
          <a:p>
            <a:endParaRPr lang="pt-BR" dirty="0">
              <a:latin typeface="+mj-lt"/>
              <a:cs typeface="Times New Roman" pitchFamily="18" charset="0"/>
            </a:endParaRPr>
          </a:p>
          <a:p>
            <a:endParaRPr lang="pt-BR" dirty="0">
              <a:latin typeface="+mj-lt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763" y="1412776"/>
            <a:ext cx="4656517" cy="3492388"/>
          </a:xfrm>
        </p:spPr>
      </p:pic>
      <p:sp>
        <p:nvSpPr>
          <p:cNvPr id="5" name="CaixaDeTexto 4"/>
          <p:cNvSpPr txBox="1"/>
          <p:nvPr/>
        </p:nvSpPr>
        <p:spPr>
          <a:xfrm>
            <a:off x="1007604" y="5301208"/>
            <a:ext cx="7128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latin typeface="+mj-lt"/>
                <a:cs typeface="Times New Roman" pitchFamily="18" charset="0"/>
              </a:rPr>
              <a:t>Para melhor compreensão e entendimento do estudante, representação da utilização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do </a:t>
            </a:r>
            <a:r>
              <a:rPr lang="el-GR" sz="2400" dirty="0" smtClean="0">
                <a:latin typeface="+mj-lt"/>
                <a:cs typeface="Times New Roman" pitchFamily="18" charset="0"/>
              </a:rPr>
              <a:t>π</a:t>
            </a:r>
            <a:r>
              <a:rPr lang="pt-BR" sz="2400" dirty="0" smtClean="0">
                <a:latin typeface="+mj-lt"/>
                <a:cs typeface="Times New Roman" pitchFamily="18" charset="0"/>
              </a:rPr>
              <a:t>.</a:t>
            </a:r>
            <a:endParaRPr lang="pt-BR" sz="2400" dirty="0" smtClean="0">
              <a:latin typeface="+mj-lt"/>
              <a:cs typeface="Times New Roman" pitchFamily="18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 rot="16200000">
            <a:off x="5754706" y="3281469"/>
            <a:ext cx="29754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Imagem extraída do vídeo explicativo do slide 18.</a:t>
            </a:r>
            <a:endParaRPr lang="pt-BR" sz="1000" dirty="0"/>
          </a:p>
        </p:txBody>
      </p:sp>
    </p:spTree>
    <p:extLst>
      <p:ext uri="{BB962C8B-B14F-4D97-AF65-F5344CB8AC3E}">
        <p14:creationId xmlns="" xmlns:p14="http://schemas.microsoft.com/office/powerpoint/2010/main" val="41847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1916832"/>
            <a:ext cx="4536504" cy="3402378"/>
          </a:xfrm>
        </p:spPr>
      </p:pic>
      <p:sp>
        <p:nvSpPr>
          <p:cNvPr id="5" name="CaixaDeTexto 4"/>
          <p:cNvSpPr txBox="1"/>
          <p:nvPr/>
        </p:nvSpPr>
        <p:spPr>
          <a:xfrm>
            <a:off x="179512" y="5733256"/>
            <a:ext cx="8568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latin typeface="+mj-lt"/>
                <a:cs typeface="Times New Roman" pitchFamily="18" charset="0"/>
              </a:rPr>
              <a:t>A densidade do conjunto R e sua continuidade estando associado a cada ponto um número do tipo: racional ou irracional.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 rot="16200000">
            <a:off x="5367603" y="3713517"/>
            <a:ext cx="29754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Imagem extraída do vídeo explicativo do slide 18.</a:t>
            </a:r>
            <a:endParaRPr lang="pt-BR" sz="1000" dirty="0"/>
          </a:p>
        </p:txBody>
      </p:sp>
    </p:spTree>
    <p:extLst>
      <p:ext uri="{BB962C8B-B14F-4D97-AF65-F5344CB8AC3E}">
        <p14:creationId xmlns="" xmlns:p14="http://schemas.microsoft.com/office/powerpoint/2010/main" val="27790796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700808"/>
            <a:ext cx="4752528" cy="3564396"/>
          </a:xfrm>
        </p:spPr>
      </p:pic>
      <p:sp>
        <p:nvSpPr>
          <p:cNvPr id="6" name="CaixaDeTexto 5"/>
          <p:cNvSpPr txBox="1"/>
          <p:nvPr/>
        </p:nvSpPr>
        <p:spPr>
          <a:xfrm>
            <a:off x="539552" y="5589240"/>
            <a:ext cx="8136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latin typeface="+mj-lt"/>
                <a:cs typeface="Times New Roman" pitchFamily="18" charset="0"/>
              </a:rPr>
              <a:t>Correspondência biunívoca: existe uma relação entre o endereço do remetente e do destinatário. 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 rot="16200000">
            <a:off x="5439611" y="3641509"/>
            <a:ext cx="29754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Imagem extraída do vídeo explicativo do slide 18.</a:t>
            </a:r>
            <a:endParaRPr lang="pt-BR" sz="1000" dirty="0"/>
          </a:p>
        </p:txBody>
      </p:sp>
    </p:spTree>
    <p:extLst>
      <p:ext uri="{BB962C8B-B14F-4D97-AF65-F5344CB8AC3E}">
        <p14:creationId xmlns="" xmlns:p14="http://schemas.microsoft.com/office/powerpoint/2010/main" val="40254482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459" y="2164550"/>
            <a:ext cx="3226948" cy="2402886"/>
          </a:xfr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2150858"/>
            <a:ext cx="3240360" cy="243027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4550"/>
            <a:ext cx="3203848" cy="2402886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539552" y="5589240"/>
            <a:ext cx="8136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latin typeface="+mj-lt"/>
                <a:cs typeface="Times New Roman" pitchFamily="18" charset="0"/>
              </a:rPr>
              <a:t>Ambas representações gráficas dos números reais na fita colorida e na reta numérica.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0" y="4725144"/>
            <a:ext cx="30732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Imagens extraídas do vídeo explicativo do slide 18.</a:t>
            </a:r>
            <a:endParaRPr lang="pt-BR" sz="1000" dirty="0"/>
          </a:p>
        </p:txBody>
      </p:sp>
    </p:spTree>
    <p:extLst>
      <p:ext uri="{BB962C8B-B14F-4D97-AF65-F5344CB8AC3E}">
        <p14:creationId xmlns="" xmlns:p14="http://schemas.microsoft.com/office/powerpoint/2010/main" val="1142958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908720"/>
            <a:ext cx="6034617" cy="4525963"/>
          </a:xfrm>
        </p:spPr>
      </p:pic>
      <p:sp>
        <p:nvSpPr>
          <p:cNvPr id="5" name="CaixaDeTexto 4"/>
          <p:cNvSpPr txBox="1"/>
          <p:nvPr/>
        </p:nvSpPr>
        <p:spPr>
          <a:xfrm>
            <a:off x="539552" y="5589240"/>
            <a:ext cx="8136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latin typeface="+mj-lt"/>
                <a:cs typeface="Times New Roman" pitchFamily="18" charset="0"/>
              </a:rPr>
              <a:t>Uma aplicação prática de equações e inequações com resoluções envolvendo as bases aditiva, multiplicativa e cancelamento.   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 rot="16200000">
            <a:off x="6229266" y="3757761"/>
            <a:ext cx="29754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Imagem extraída do vídeo explicativo do slide 18.</a:t>
            </a:r>
            <a:endParaRPr lang="pt-BR" sz="1000" dirty="0"/>
          </a:p>
        </p:txBody>
      </p:sp>
    </p:spTree>
    <p:extLst>
      <p:ext uri="{BB962C8B-B14F-4D97-AF65-F5344CB8AC3E}">
        <p14:creationId xmlns="" xmlns:p14="http://schemas.microsoft.com/office/powerpoint/2010/main" val="1187833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980728"/>
            <a:ext cx="6034617" cy="4525963"/>
          </a:xfrm>
        </p:spPr>
      </p:pic>
      <p:sp>
        <p:nvSpPr>
          <p:cNvPr id="5" name="CaixaDeTexto 4"/>
          <p:cNvSpPr txBox="1"/>
          <p:nvPr/>
        </p:nvSpPr>
        <p:spPr>
          <a:xfrm>
            <a:off x="539552" y="5589240"/>
            <a:ext cx="8136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latin typeface="+mj-lt"/>
                <a:cs typeface="Times New Roman" pitchFamily="18" charset="0"/>
              </a:rPr>
              <a:t>Exposição de grandezas de medidas de massa.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 rot="16200000">
            <a:off x="6231699" y="3906374"/>
            <a:ext cx="29754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Imagem extraída do vídeo explicativo do slide 18.</a:t>
            </a:r>
            <a:endParaRPr lang="pt-BR" sz="1000" dirty="0"/>
          </a:p>
        </p:txBody>
      </p:sp>
    </p:spTree>
    <p:extLst>
      <p:ext uri="{BB962C8B-B14F-4D97-AF65-F5344CB8AC3E}">
        <p14:creationId xmlns="" xmlns:p14="http://schemas.microsoft.com/office/powerpoint/2010/main" val="30897965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385763" y="130175"/>
            <a:ext cx="5481637" cy="561975"/>
          </a:xfrm>
          <a:prstGeom prst="rect">
            <a:avLst/>
          </a:prstGeom>
        </p:spPr>
        <p:txBody>
          <a:bodyPr/>
          <a:lstStyle/>
          <a:p>
            <a:pPr eaLnBrk="0" hangingPunct="0">
              <a:defRPr/>
            </a:pPr>
            <a:r>
              <a:rPr lang="pt-BR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Tabela de Imagens</a:t>
            </a:r>
          </a:p>
        </p:txBody>
      </p:sp>
      <p:graphicFrame>
        <p:nvGraphicFramePr>
          <p:cNvPr id="3" name="Tabela 2"/>
          <p:cNvGraphicFramePr>
            <a:graphicFrameLocks noGrp="1"/>
          </p:cNvGraphicFramePr>
          <p:nvPr/>
        </p:nvGraphicFramePr>
        <p:xfrm>
          <a:off x="323528" y="1268760"/>
          <a:ext cx="8568951" cy="1143206"/>
        </p:xfrm>
        <a:graphic>
          <a:graphicData uri="http://schemas.openxmlformats.org/drawingml/2006/table">
            <a:tbl>
              <a:tblPr/>
              <a:tblGrid>
                <a:gridCol w="1152128"/>
                <a:gridCol w="3888432"/>
                <a:gridCol w="2552019"/>
                <a:gridCol w="976372"/>
              </a:tblGrid>
              <a:tr h="137091"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Slide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Autoria / Licença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Link da Fonte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Data do Acesso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091"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9416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Todas as imagens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Extraídas do vídeo explicativo do slide 18. 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26/04/2012</a:t>
                      </a:r>
                    </a:p>
                  </a:txBody>
                  <a:tcPr marL="6855" marR="6855" marT="685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495325"/>
            <a:ext cx="8229600" cy="4525963"/>
          </a:xfrm>
        </p:spPr>
        <p:txBody>
          <a:bodyPr/>
          <a:lstStyle/>
          <a:p>
            <a:pPr marL="0" indent="0" algn="ctr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O que é o Baú </a:t>
            </a:r>
            <a:r>
              <a:rPr lang="pt-BR" u="sng" dirty="0">
                <a:latin typeface="+mj-lt"/>
                <a:cs typeface="Times New Roman" pitchFamily="18" charset="0"/>
              </a:rPr>
              <a:t>N</a:t>
            </a:r>
            <a:r>
              <a:rPr lang="pt-BR" u="sng" dirty="0" smtClean="0">
                <a:latin typeface="+mj-lt"/>
                <a:cs typeface="Times New Roman" pitchFamily="18" charset="0"/>
              </a:rPr>
              <a:t>umérico?</a:t>
            </a:r>
          </a:p>
          <a:p>
            <a:pPr marL="0" indent="0" algn="just">
              <a:buNone/>
            </a:pPr>
            <a:r>
              <a:rPr lang="pt-BR" sz="2400" dirty="0" smtClean="0">
                <a:latin typeface="+mj-lt"/>
                <a:cs typeface="Times New Roman" pitchFamily="18" charset="0"/>
              </a:rPr>
              <a:t> É uma representação concreta(explicita) dos tipos de números desde os naturais até os números reais, pela ideia de complementar de conjuntos que visualiza o todo, sendo assim o “conjunto universo” U, contendo “elementos bem definidos de nosso pensamento”. </a:t>
            </a:r>
            <a:endParaRPr lang="pt-BR" sz="2400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98560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525963"/>
          </a:xfrm>
        </p:spPr>
        <p:txBody>
          <a:bodyPr/>
          <a:lstStyle/>
          <a:p>
            <a:pPr marL="0" indent="0" algn="ctr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Aplicação prática </a:t>
            </a:r>
          </a:p>
          <a:p>
            <a:pPr marL="0" indent="0" algn="just">
              <a:buNone/>
            </a:pPr>
            <a:r>
              <a:rPr lang="pt-BR" dirty="0" smtClean="0">
                <a:latin typeface="+mj-lt"/>
                <a:cs typeface="Times New Roman" pitchFamily="18" charset="0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Assume as mesmas funções dos números na forma escrita (quantificar, codificar, e ordenar) favorecendo as concepções sensoriais que facilitara o envolvimento com as ideias de números transfinitos de George Cantor (1845-1918).</a:t>
            </a:r>
          </a:p>
          <a:p>
            <a:pPr marL="0" indent="0">
              <a:buNone/>
            </a:pPr>
            <a:endParaRPr lang="pt-BR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2713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2"/>
          <p:cNvSpPr txBox="1">
            <a:spLocks/>
          </p:cNvSpPr>
          <p:nvPr/>
        </p:nvSpPr>
        <p:spPr bwMode="auto">
          <a:xfrm>
            <a:off x="467544" y="980728"/>
            <a:ext cx="8229600" cy="5805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pt-BR" sz="32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Mudança de Paradigma</a:t>
            </a:r>
          </a:p>
          <a:p>
            <a:pPr algn="just" eaLnBrk="0" hangingPunct="0">
              <a:spcBef>
                <a:spcPct val="20000"/>
              </a:spcBef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Sendo o eixo da aritmética formado por números e operações</a:t>
            </a:r>
            <a:r>
              <a:rPr lang="pt-BR" sz="2400" dirty="0" smtClean="0">
                <a:latin typeface="+mn-lt"/>
                <a:cs typeface="+mn-cs"/>
              </a:rPr>
              <a:t>. “Mais vale uma cabeça bem feita que uma cabeça cheia”; o eixo da aritmética é formado por números e operações, assim, traduzindo a frase de Montaigne para a matemática, temos:</a:t>
            </a:r>
          </a:p>
          <a:p>
            <a:pPr algn="just" eaLnBrk="0" hangingPunct="0">
              <a:spcBef>
                <a:spcPct val="20000"/>
              </a:spcBef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As qualidades das Grandezas extensivas além das quantidades, nas expansões dos números inteiros</a:t>
            </a:r>
            <a:r>
              <a:rPr kumimoji="0" lang="pt-BR" sz="2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para os racionais acontece a unicidade (números e operações). Assim na quebra da unidade inteira escolhida obtém-se uma fração própria que é um número que representa divisão, razão e probabilidade.</a:t>
            </a:r>
          </a:p>
          <a:p>
            <a:pPr algn="just" eaLnBrk="0" hangingPunct="0">
              <a:spcBef>
                <a:spcPct val="20000"/>
              </a:spcBef>
            </a:pPr>
            <a:r>
              <a:rPr lang="pt-BR" sz="2400" baseline="0" dirty="0" smtClean="0">
                <a:latin typeface="+mn-lt"/>
                <a:cs typeface="+mn-cs"/>
              </a:rPr>
              <a:t>O que acontece na literatura dos números irracionais que escrevemos por √</a:t>
            </a:r>
            <a:r>
              <a:rPr lang="el-GR" sz="2400" baseline="0" dirty="0" smtClean="0">
                <a:latin typeface="+mn-lt"/>
                <a:cs typeface="+mn-cs"/>
              </a:rPr>
              <a:t>ρ</a:t>
            </a:r>
            <a:r>
              <a:rPr lang="pt-BR" sz="2400" baseline="0" dirty="0" smtClean="0">
                <a:latin typeface="+mn-lt"/>
                <a:cs typeface="+mn-cs"/>
              </a:rPr>
              <a:t> que</a:t>
            </a:r>
            <a:r>
              <a:rPr lang="pt-BR" sz="2400" dirty="0" smtClean="0">
                <a:latin typeface="+mn-lt"/>
                <a:cs typeface="+mn-cs"/>
              </a:rPr>
              <a:t> se lê raiz quadrada de números primos, assume também a condição própria da formação da aritmética.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5371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908720"/>
            <a:ext cx="8229600" cy="5949280"/>
          </a:xfrm>
        </p:spPr>
        <p:txBody>
          <a:bodyPr/>
          <a:lstStyle/>
          <a:p>
            <a:pPr marL="0" indent="0" algn="ctr">
              <a:buNone/>
            </a:pPr>
            <a:r>
              <a:rPr lang="pt-BR" sz="9600" dirty="0" smtClean="0">
                <a:latin typeface="+mj-lt"/>
                <a:cs typeface="Times New Roman" pitchFamily="18" charset="0"/>
              </a:rPr>
              <a:t> OPERAÇÕES</a:t>
            </a:r>
          </a:p>
          <a:p>
            <a:pPr marL="0" indent="0" algn="ctr">
              <a:buNone/>
            </a:pPr>
            <a:r>
              <a:rPr lang="pt-BR" sz="9600" dirty="0" smtClean="0">
                <a:latin typeface="+mj-lt"/>
                <a:cs typeface="Times New Roman" pitchFamily="18" charset="0"/>
              </a:rPr>
              <a:t>E</a:t>
            </a:r>
          </a:p>
          <a:p>
            <a:pPr marL="0" indent="0" algn="ctr">
              <a:buNone/>
            </a:pPr>
            <a:r>
              <a:rPr lang="pt-BR" sz="9600" dirty="0" smtClean="0">
                <a:latin typeface="+mj-lt"/>
                <a:cs typeface="Times New Roman" pitchFamily="18" charset="0"/>
              </a:rPr>
              <a:t>NÚMEROS</a:t>
            </a:r>
            <a:endParaRPr lang="pt-BR" sz="9600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1679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052736"/>
            <a:ext cx="8229600" cy="5805264"/>
          </a:xfrm>
        </p:spPr>
        <p:txBody>
          <a:bodyPr/>
          <a:lstStyle/>
          <a:p>
            <a:pPr marL="0" indent="0" algn="ctr">
              <a:buNone/>
            </a:pPr>
            <a:r>
              <a:rPr lang="pt-BR" u="sng" dirty="0" smtClean="0"/>
              <a:t>Operações fundamentais e binárias em pares</a:t>
            </a:r>
          </a:p>
          <a:p>
            <a:pPr marL="0" indent="0" algn="just">
              <a:buNone/>
            </a:pPr>
            <a:r>
              <a:rPr lang="pt-BR" sz="2400" dirty="0" smtClean="0"/>
              <a:t>Por que são fundamentais? Porque mantem-se as suas estruturas e os seus significados e a maioria de suas propriedades, independente do tipo de número. </a:t>
            </a:r>
          </a:p>
          <a:p>
            <a:pPr marL="0" indent="0" algn="just">
              <a:buNone/>
            </a:pPr>
            <a:r>
              <a:rPr lang="pt-BR" sz="2400" dirty="0" smtClean="0"/>
              <a:t>Por que são binárias? Porque, seja qual for a operação efetuam-se dois números de cada vez (propriedade associativa).</a:t>
            </a:r>
          </a:p>
          <a:p>
            <a:pPr marL="0" indent="0" algn="just">
              <a:buNone/>
            </a:pPr>
            <a:r>
              <a:rPr lang="pt-BR" sz="2400" dirty="0" smtClean="0"/>
              <a:t>Por que em estão pares? Para possibilitar a aplicação da propriedade do cancelamento. </a:t>
            </a:r>
          </a:p>
          <a:p>
            <a:pPr marL="0" indent="0" algn="just">
              <a:buNone/>
            </a:pPr>
            <a:r>
              <a:rPr lang="pt-BR" sz="2400" dirty="0" smtClean="0"/>
              <a:t>Obs.: Aritmética formada pelas operações em pares (adição e subtração), (multiplicação e divisão) e (potenciação e radiciação) e os números (naturais inteiros relativos e racionas; irracionais) formando assim o corpo real (baú numérico). </a:t>
            </a:r>
            <a:endParaRPr lang="pt-BR" sz="2400" dirty="0"/>
          </a:p>
        </p:txBody>
      </p:sp>
    </p:spTree>
    <p:extLst>
      <p:ext uri="{BB962C8B-B14F-4D97-AF65-F5344CB8AC3E}">
        <p14:creationId xmlns="" xmlns:p14="http://schemas.microsoft.com/office/powerpoint/2010/main" val="408936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908720"/>
            <a:ext cx="8229600" cy="5949280"/>
          </a:xfrm>
        </p:spPr>
        <p:txBody>
          <a:bodyPr/>
          <a:lstStyle/>
          <a:p>
            <a:pPr marL="0" indent="0" algn="ctr">
              <a:buNone/>
            </a:pPr>
            <a:r>
              <a:rPr lang="pt-BR" u="sng" dirty="0" smtClean="0">
                <a:latin typeface="+mj-lt"/>
                <a:cs typeface="Times New Roman" pitchFamily="18" charset="0"/>
              </a:rPr>
              <a:t>Promover o desenvolvimento conceitual dos estudantes no campo do pensamento aditivo</a:t>
            </a:r>
          </a:p>
          <a:p>
            <a:pPr marL="0" indent="0" algn="just">
              <a:buNone/>
            </a:pPr>
            <a:r>
              <a:rPr lang="pt-BR" sz="2400" b="1" dirty="0" smtClean="0">
                <a:latin typeface="+mj-lt"/>
                <a:cs typeface="Times New Roman" pitchFamily="18" charset="0"/>
              </a:rPr>
              <a:t> 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Para um programa de ensino com a finalidade de desenvolver o pensamento aditivo atende a 4 princípios: </a:t>
            </a:r>
          </a:p>
          <a:p>
            <a:pPr algn="just"/>
            <a:r>
              <a:rPr lang="pt-BR" sz="2400" dirty="0" smtClean="0">
                <a:latin typeface="+mj-lt"/>
                <a:cs typeface="Times New Roman" pitchFamily="18" charset="0"/>
              </a:rPr>
              <a:t> Os estudantes aprendem mais se estão ativamente engajados em resolver problemas e pensar.</a:t>
            </a:r>
          </a:p>
          <a:p>
            <a:pPr algn="just"/>
            <a:r>
              <a:rPr lang="pt-BR" sz="2400" dirty="0" smtClean="0">
                <a:latin typeface="+mj-lt"/>
                <a:cs typeface="Times New Roman" pitchFamily="18" charset="0"/>
              </a:rPr>
              <a:t> O pensamento aditivo baseia-se na coordenação de três esquemas de ação – juntar, separar e colocar em correspondência biunívoca – entre.</a:t>
            </a:r>
          </a:p>
          <a:p>
            <a:pPr algn="just"/>
            <a:r>
              <a:rPr lang="pt-BR" sz="2400" dirty="0" smtClean="0">
                <a:latin typeface="+mj-lt"/>
                <a:cs typeface="Times New Roman" pitchFamily="18" charset="0"/>
              </a:rPr>
              <a:t> O pensamento aditivo precisa ser coordenado com uso de pelo menos dois sistema de sinais: Os sinais (+ e -) e os sistema de numeração, indispensáveis à resolução de problemas de problemas com calculadora.</a:t>
            </a:r>
          </a:p>
          <a:p>
            <a:pPr marL="0" indent="0" algn="just">
              <a:buNone/>
            </a:pPr>
            <a:endParaRPr lang="pt-BR" sz="2400" dirty="0"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14071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908720"/>
            <a:ext cx="8229600" cy="5949280"/>
          </a:xfrm>
        </p:spPr>
        <p:txBody>
          <a:bodyPr/>
          <a:lstStyle/>
          <a:p>
            <a:pPr algn="just"/>
            <a:r>
              <a:rPr lang="pt-BR" dirty="0" smtClean="0">
                <a:latin typeface="+mj-lt"/>
              </a:rPr>
              <a:t> </a:t>
            </a:r>
            <a:r>
              <a:rPr lang="pt-BR" sz="2400" dirty="0" smtClean="0">
                <a:latin typeface="+mj-lt"/>
                <a:cs typeface="Times New Roman" pitchFamily="18" charset="0"/>
              </a:rPr>
              <a:t>Os professores precisam encontrar maneiras de fazer com que os estudantes registrem suas estratégias de resolução de problemas para que elas possam ser discutidas, validadas e com paradas entre si.</a:t>
            </a:r>
          </a:p>
        </p:txBody>
      </p:sp>
    </p:spTree>
    <p:extLst>
      <p:ext uri="{BB962C8B-B14F-4D97-AF65-F5344CB8AC3E}">
        <p14:creationId xmlns="" xmlns:p14="http://schemas.microsoft.com/office/powerpoint/2010/main" val="69602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1331</TotalTime>
  <Words>1290</Words>
  <Application>Microsoft Office PowerPoint</Application>
  <PresentationFormat>Apresentação na tela (4:3)</PresentationFormat>
  <Paragraphs>89</Paragraphs>
  <Slides>26</Slides>
  <Notes>2</Notes>
  <HiddenSlides>0</HiddenSlides>
  <MMClips>1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26</vt:i4>
      </vt:variant>
    </vt:vector>
  </HeadingPairs>
  <TitlesOfParts>
    <vt:vector size="28" baseType="lpstr">
      <vt:lpstr>Tema do Office</vt:lpstr>
      <vt:lpstr>Personalizar design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Vídeo explicativo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Luizfilg</dc:creator>
  <cp:lastModifiedBy>Vania Teofilo Alves</cp:lastModifiedBy>
  <cp:revision>86</cp:revision>
  <dcterms:created xsi:type="dcterms:W3CDTF">2011-07-13T12:53:46Z</dcterms:created>
  <dcterms:modified xsi:type="dcterms:W3CDTF">2012-04-26T15:52:03Z</dcterms:modified>
</cp:coreProperties>
</file>

<file path=docProps/thumbnail.jpeg>
</file>